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72" r:id="rId3"/>
    <p:sldId id="278" r:id="rId4"/>
    <p:sldId id="279" r:id="rId5"/>
    <p:sldId id="280" r:id="rId6"/>
    <p:sldId id="281" r:id="rId7"/>
    <p:sldId id="283" r:id="rId8"/>
    <p:sldId id="259" r:id="rId9"/>
    <p:sldId id="273" r:id="rId10"/>
  </p:sldIdLst>
  <p:sldSz cx="12192000" cy="6858000"/>
  <p:notesSz cx="6858000" cy="9144000"/>
  <p:embeddedFontLst>
    <p:embeddedFont>
      <p:font typeface="Montserrat" pitchFamily="2" charset="77"/>
      <p:regular r:id="rId12"/>
      <p:bold r:id="rId13"/>
      <p:italic r:id="rId14"/>
      <p:boldItalic r:id="rId15"/>
    </p:embeddedFont>
    <p:embeddedFont>
      <p:font typeface="Montserrat Medium" pitchFamily="2" charset="77"/>
      <p:regular r:id="rId16"/>
      <p:bold r:id="rId17"/>
      <p:italic r:id="rId18"/>
      <p:boldItalic r:id="rId19"/>
    </p:embeddedFont>
    <p:embeddedFont>
      <p:font typeface="Open Sans" panose="020B0606030504020204" pitchFamily="3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39" roundtripDataSignature="AMtx7mj5W8aWNkKqQcf5hJtUbbI4XOfZ+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7A86FB-7B9D-432A-86FF-085CD083B269}">
  <a:tblStyle styleId="{D07A86FB-7B9D-432A-86FF-085CD083B2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42C6C91-EA44-40AB-8F91-E2A2D412A0F5}" styleName="Table_1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08"/>
    <p:restoredTop sz="94672"/>
  </p:normalViewPr>
  <p:slideViewPr>
    <p:cSldViewPr snapToGrid="0" snapToObjects="1">
      <p:cViewPr>
        <p:scale>
          <a:sx n="86" d="100"/>
          <a:sy n="86" d="100"/>
        </p:scale>
        <p:origin x="240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9" Type="http://customschemas.google.com/relationships/presentationmetadata" Target="meta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43" Type="http://schemas.openxmlformats.org/officeDocument/2006/relationships/tableStyles" Target="tableStyles.xml"/></Relationships>
</file>

<file path=ppt/media/image1.jp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0" name="Google Shape;15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51" name="Google Shape;151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3661117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78402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325448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0" name="Google Shape;300;p1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1" name="Google Shape;301;p1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20402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7" name="Google Shape;17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413571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177" name="Google Shape;17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321048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07" name="Google Shape;307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308" name="Google Shape;308;p1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tada">
  <p:cSld name="Portada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2"/>
          <p:cNvSpPr txBox="1">
            <a:spLocks noGrp="1"/>
          </p:cNvSpPr>
          <p:nvPr>
            <p:ph type="body" idx="1"/>
          </p:nvPr>
        </p:nvSpPr>
        <p:spPr>
          <a:xfrm>
            <a:off x="4232615" y="399256"/>
            <a:ext cx="7772400" cy="64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7" name="Google Shape;17;p22"/>
          <p:cNvSpPr/>
          <p:nvPr/>
        </p:nvSpPr>
        <p:spPr>
          <a:xfrm>
            <a:off x="186985" y="0"/>
            <a:ext cx="4562815" cy="5003800"/>
          </a:xfrm>
          <a:prstGeom prst="rect">
            <a:avLst/>
          </a:prstGeom>
          <a:solidFill>
            <a:srgbClr val="004F8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2"/>
          <p:cNvSpPr txBox="1">
            <a:spLocks noGrp="1"/>
          </p:cNvSpPr>
          <p:nvPr>
            <p:ph type="ctrTitle"/>
          </p:nvPr>
        </p:nvSpPr>
        <p:spPr>
          <a:xfrm>
            <a:off x="838000" y="2730500"/>
            <a:ext cx="3911700" cy="7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None/>
              <a:defRPr sz="6000" b="1">
                <a:solidFill>
                  <a:srgbClr val="70AAF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1400"/>
              <a:buNone/>
              <a:defRPr b="1">
                <a:solidFill>
                  <a:srgbClr val="70AAF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1400"/>
              <a:buNone/>
              <a:defRPr b="1">
                <a:solidFill>
                  <a:srgbClr val="70AAF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1400"/>
              <a:buNone/>
              <a:defRPr b="1">
                <a:solidFill>
                  <a:srgbClr val="70AAF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1400"/>
              <a:buNone/>
              <a:defRPr b="1">
                <a:solidFill>
                  <a:srgbClr val="70AAF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1400"/>
              <a:buNone/>
              <a:defRPr b="1">
                <a:solidFill>
                  <a:srgbClr val="70AAF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1400"/>
              <a:buNone/>
              <a:defRPr b="1">
                <a:solidFill>
                  <a:srgbClr val="70AAF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1400"/>
              <a:buNone/>
              <a:defRPr b="1">
                <a:solidFill>
                  <a:srgbClr val="70AAF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1400"/>
              <a:buNone/>
              <a:defRPr b="1">
                <a:solidFill>
                  <a:srgbClr val="70AAF1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22"/>
          <p:cNvSpPr txBox="1">
            <a:spLocks noGrp="1"/>
          </p:cNvSpPr>
          <p:nvPr>
            <p:ph type="subTitle" idx="2"/>
          </p:nvPr>
        </p:nvSpPr>
        <p:spPr>
          <a:xfrm>
            <a:off x="838200" y="3602038"/>
            <a:ext cx="3327400" cy="1030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600"/>
              <a:buNone/>
              <a:defRPr sz="2600">
                <a:solidFill>
                  <a:schemeClr val="lt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2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p22"/>
          <p:cNvSpPr txBox="1">
            <a:spLocks noGrp="1"/>
          </p:cNvSpPr>
          <p:nvPr>
            <p:ph type="body" idx="3"/>
          </p:nvPr>
        </p:nvSpPr>
        <p:spPr>
          <a:xfrm>
            <a:off x="838200" y="2320925"/>
            <a:ext cx="39117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2385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500"/>
              <a:buFont typeface="Montserrat"/>
              <a:buChar char="•"/>
              <a:defRPr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22" name="Google Shape;22;p22"/>
          <p:cNvSpPr txBox="1"/>
          <p:nvPr/>
        </p:nvSpPr>
        <p:spPr>
          <a:xfrm rot="-5400000">
            <a:off x="-713167" y="1530098"/>
            <a:ext cx="2253822" cy="269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398ECD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EXPERIENCIA DIGITAL</a:t>
            </a:r>
            <a:endParaRPr sz="1000" b="0" i="0" u="none" strike="noStrike" cap="none">
              <a:solidFill>
                <a:srgbClr val="398ECD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ulo Centrado 1">
  <p:cSld name="Titulo Centrado 1">
    <p:bg>
      <p:bgPr>
        <a:solidFill>
          <a:srgbClr val="004F8D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1" name="Google Shape;121;p35"/>
          <p:cNvSpPr txBox="1"/>
          <p:nvPr/>
        </p:nvSpPr>
        <p:spPr>
          <a:xfrm rot="-5400000">
            <a:off x="-713158" y="1530011"/>
            <a:ext cx="22539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70AA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EXPERIENCIA DIGITAL</a:t>
            </a:r>
            <a:endParaRPr sz="1000" b="0" i="0" u="none" strike="noStrike" cap="none">
              <a:solidFill>
                <a:srgbClr val="70AAF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2" name="Google Shape;122;p35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  <a:defRPr sz="6000" b="1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3" name="Google Shape;123;p35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0AAF1"/>
              </a:buClr>
              <a:buSzPts val="1800"/>
              <a:buNone/>
              <a:defRPr sz="1800">
                <a:solidFill>
                  <a:srgbClr val="70AAF1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0AAF1"/>
              </a:buClr>
              <a:buSzPts val="1800"/>
              <a:buNone/>
              <a:defRPr sz="1800">
                <a:solidFill>
                  <a:srgbClr val="70AAF1"/>
                </a:solidFill>
              </a:defRPr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0AAF1"/>
              </a:buClr>
              <a:buSzPts val="1800"/>
              <a:buNone/>
              <a:defRPr sz="1800">
                <a:solidFill>
                  <a:srgbClr val="70AAF1"/>
                </a:solidFill>
              </a:defRPr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0AAF1"/>
              </a:buClr>
              <a:buSzPts val="1800"/>
              <a:buNone/>
              <a:defRPr>
                <a:solidFill>
                  <a:srgbClr val="70AAF1"/>
                </a:solidFill>
              </a:defRPr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0AAF1"/>
              </a:buClr>
              <a:buSzPts val="1800"/>
              <a:buNone/>
              <a:defRPr>
                <a:solidFill>
                  <a:srgbClr val="70AAF1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0AAF1"/>
              </a:buClr>
              <a:buSzPts val="1800"/>
              <a:buNone/>
              <a:defRPr>
                <a:solidFill>
                  <a:srgbClr val="70AAF1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0AAF1"/>
              </a:buClr>
              <a:buSzPts val="1800"/>
              <a:buNone/>
              <a:defRPr>
                <a:solidFill>
                  <a:srgbClr val="70AAF1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0AAF1"/>
              </a:buClr>
              <a:buSzPts val="1800"/>
              <a:buNone/>
              <a:defRPr>
                <a:solidFill>
                  <a:srgbClr val="70AAF1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70AAF1"/>
              </a:buClr>
              <a:buSzPts val="1800"/>
              <a:buNone/>
              <a:defRPr>
                <a:solidFill>
                  <a:srgbClr val="70AAF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ulo Izquierda">
  <p:cSld name="Titulo Izquierda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3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26" name="Google Shape;126;p36"/>
          <p:cNvSpPr txBox="1"/>
          <p:nvPr/>
        </p:nvSpPr>
        <p:spPr>
          <a:xfrm rot="-5400000">
            <a:off x="-713158" y="1530011"/>
            <a:ext cx="22539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70AA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EXPERIENCIA DIGITAL</a:t>
            </a:r>
            <a:endParaRPr sz="1000" b="0" i="0" u="none" strike="noStrike" cap="none">
              <a:solidFill>
                <a:srgbClr val="70AAF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127" name="Google Shape;127;p3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Font typeface="Arial"/>
              <a:buNone/>
              <a:defRPr sz="6000" b="1">
                <a:solidFill>
                  <a:srgbClr val="70AAF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None/>
              <a:defRPr sz="6000" b="1">
                <a:solidFill>
                  <a:srgbClr val="70AAF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None/>
              <a:defRPr sz="6000" b="1">
                <a:solidFill>
                  <a:srgbClr val="70AAF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None/>
              <a:defRPr sz="6000" b="1">
                <a:solidFill>
                  <a:srgbClr val="70AAF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None/>
              <a:defRPr sz="6000" b="1">
                <a:solidFill>
                  <a:srgbClr val="70AAF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None/>
              <a:defRPr sz="6000" b="1">
                <a:solidFill>
                  <a:srgbClr val="70AAF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None/>
              <a:defRPr sz="6000" b="1">
                <a:solidFill>
                  <a:srgbClr val="70AAF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None/>
              <a:defRPr sz="6000" b="1">
                <a:solidFill>
                  <a:srgbClr val="70AAF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0AAF1"/>
              </a:buClr>
              <a:buSzPts val="6000"/>
              <a:buNone/>
              <a:defRPr sz="6000" b="1">
                <a:solidFill>
                  <a:srgbClr val="70AAF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3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PP">
  <p:cSld name="PPP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25"/>
          <p:cNvSpPr txBox="1">
            <a:spLocks noGrp="1"/>
          </p:cNvSpPr>
          <p:nvPr>
            <p:ph type="ctrTitle"/>
          </p:nvPr>
        </p:nvSpPr>
        <p:spPr>
          <a:xfrm>
            <a:off x="4620575" y="1660849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200"/>
              <a:buFont typeface="Montserrat"/>
              <a:buNone/>
              <a:defRPr sz="1200" b="1" i="0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0" name="Google Shape;40;p25"/>
          <p:cNvSpPr txBox="1">
            <a:spLocks noGrp="1"/>
          </p:cNvSpPr>
          <p:nvPr>
            <p:ph type="subTitle" idx="1"/>
          </p:nvPr>
        </p:nvSpPr>
        <p:spPr>
          <a:xfrm>
            <a:off x="4620575" y="1946531"/>
            <a:ext cx="3244800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1" name="Google Shape;41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2" name="Google Shape;42;p25"/>
          <p:cNvSpPr txBox="1">
            <a:spLocks noGrp="1"/>
          </p:cNvSpPr>
          <p:nvPr>
            <p:ph type="body" idx="2"/>
          </p:nvPr>
        </p:nvSpPr>
        <p:spPr>
          <a:xfrm>
            <a:off x="4232275" y="6135688"/>
            <a:ext cx="71214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572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600"/>
              <a:buChar char="•"/>
              <a:defRPr sz="3600" b="1"/>
            </a:lvl1pPr>
            <a:lvl2pPr marL="914400" marR="0" lvl="1" indent="-3429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3600" b="1"/>
            </a:lvl2pPr>
            <a:lvl3pPr marL="1371600" marR="0" lvl="2" indent="-3429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3600" b="1"/>
            </a:lvl3pPr>
            <a:lvl4pPr marL="1828800" marR="0" lvl="3" indent="-3429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3600" b="1"/>
            </a:lvl4pPr>
            <a:lvl5pPr marL="2286000" marR="0" lvl="4" indent="-3429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3600" b="1"/>
            </a:lvl5pPr>
            <a:lvl6pPr marL="2743200" marR="0" lvl="5" indent="-3429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3600" b="1"/>
            </a:lvl6pPr>
            <a:lvl7pPr marL="3200400" marR="0" lvl="6" indent="-3429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3600" b="1"/>
            </a:lvl7pPr>
            <a:lvl8pPr marL="3657600" marR="0" lvl="7" indent="-3429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3600" b="1"/>
            </a:lvl8pPr>
            <a:lvl9pPr marL="4114800" marR="0" lvl="8" indent="-342900" algn="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3600" b="1"/>
            </a:lvl9pPr>
          </a:lstStyle>
          <a:p>
            <a:endParaRPr/>
          </a:p>
        </p:txBody>
      </p:sp>
      <p:sp>
        <p:nvSpPr>
          <p:cNvPr id="43" name="Google Shape;43;p25"/>
          <p:cNvSpPr txBox="1">
            <a:spLocks noGrp="1"/>
          </p:cNvSpPr>
          <p:nvPr>
            <p:ph type="ctrTitle" idx="3"/>
          </p:nvPr>
        </p:nvSpPr>
        <p:spPr>
          <a:xfrm>
            <a:off x="8253775" y="1660849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200"/>
              <a:buFont typeface="Montserrat"/>
              <a:buNone/>
              <a:defRPr sz="1200" b="1" i="0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4" name="Google Shape;44;p25"/>
          <p:cNvSpPr txBox="1">
            <a:spLocks noGrp="1"/>
          </p:cNvSpPr>
          <p:nvPr>
            <p:ph type="subTitle" idx="4"/>
          </p:nvPr>
        </p:nvSpPr>
        <p:spPr>
          <a:xfrm>
            <a:off x="8253775" y="1946531"/>
            <a:ext cx="3244800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5" name="Google Shape;45;p25"/>
          <p:cNvSpPr txBox="1">
            <a:spLocks noGrp="1"/>
          </p:cNvSpPr>
          <p:nvPr>
            <p:ph type="ctrTitle" idx="5"/>
          </p:nvPr>
        </p:nvSpPr>
        <p:spPr>
          <a:xfrm>
            <a:off x="987425" y="1660849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200"/>
              <a:buFont typeface="Montserrat"/>
              <a:buNone/>
              <a:defRPr sz="1200" b="1" i="0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b="1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46" name="Google Shape;46;p25"/>
          <p:cNvSpPr txBox="1">
            <a:spLocks noGrp="1"/>
          </p:cNvSpPr>
          <p:nvPr>
            <p:ph type="subTitle" idx="6"/>
          </p:nvPr>
        </p:nvSpPr>
        <p:spPr>
          <a:xfrm>
            <a:off x="987425" y="1946531"/>
            <a:ext cx="3244800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47" name="Google Shape;47;p25"/>
          <p:cNvSpPr txBox="1"/>
          <p:nvPr/>
        </p:nvSpPr>
        <p:spPr>
          <a:xfrm rot="-5400000">
            <a:off x="-713158" y="1530011"/>
            <a:ext cx="2253900" cy="2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lang="en-US" sz="1000" b="0" i="0" u="none" strike="noStrike" cap="none">
                <a:solidFill>
                  <a:srgbClr val="70AAF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EXPERIENCIA DIGITAL</a:t>
            </a:r>
            <a:endParaRPr sz="1000" b="0" i="0" u="none" strike="noStrike" cap="none">
              <a:solidFill>
                <a:srgbClr val="70AAF1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  <p:extLst>
      <p:ext uri="{BB962C8B-B14F-4D97-AF65-F5344CB8AC3E}">
        <p14:creationId xmlns:p14="http://schemas.microsoft.com/office/powerpoint/2010/main" val="640027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Open Sans"/>
              <a:buNone/>
              <a:defRPr sz="4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Open Sans"/>
              <a:buNone/>
              <a:defRPr sz="1800" b="0" i="0" u="none" strike="noStrike" cap="none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1" name="Google Shape;11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Open Sans"/>
              <a:buChar char="•"/>
              <a:defRPr sz="2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Open Sans"/>
              <a:buChar char="•"/>
              <a:defRPr sz="24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Char char="•"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•"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2" name="Google Shape;12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62" r:id="rId2"/>
    <p:sldLayoutId id="2147483663" r:id="rId3"/>
    <p:sldLayoutId id="2147483665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7" Type="http://schemas.openxmlformats.org/officeDocument/2006/relationships/image" Target="../media/image9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232615" y="399256"/>
            <a:ext cx="7772400" cy="645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54" name="Google Shape;154;p1"/>
          <p:cNvSpPr/>
          <p:nvPr/>
        </p:nvSpPr>
        <p:spPr>
          <a:xfrm>
            <a:off x="156295" y="0"/>
            <a:ext cx="4602900" cy="5040000"/>
          </a:xfrm>
          <a:prstGeom prst="rect">
            <a:avLst/>
          </a:prstGeom>
          <a:solidFill>
            <a:srgbClr val="004F8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endParaRPr sz="9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1"/>
          <p:cNvSpPr txBox="1">
            <a:spLocks noGrp="1"/>
          </p:cNvSpPr>
          <p:nvPr>
            <p:ph type="ctrTitle"/>
          </p:nvPr>
        </p:nvSpPr>
        <p:spPr>
          <a:xfrm>
            <a:off x="838000" y="2044699"/>
            <a:ext cx="3911700" cy="7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ES" dirty="0"/>
              <a:t>Alexa </a:t>
            </a:r>
            <a:r>
              <a:rPr lang="es-ES" dirty="0" err="1"/>
              <a:t>skill</a:t>
            </a:r>
            <a:r>
              <a:rPr lang="es-ES" dirty="0"/>
              <a:t>: </a:t>
            </a:r>
            <a:br>
              <a:rPr lang="es-ES" dirty="0"/>
            </a:br>
            <a:r>
              <a:rPr lang="es-ES" dirty="0" err="1"/>
              <a:t>TestWell</a:t>
            </a:r>
            <a:endParaRPr dirty="0"/>
          </a:p>
        </p:txBody>
      </p:sp>
      <p:sp>
        <p:nvSpPr>
          <p:cNvPr id="156" name="Google Shape;156;p1"/>
          <p:cNvSpPr txBox="1">
            <a:spLocks noGrp="1"/>
          </p:cNvSpPr>
          <p:nvPr>
            <p:ph type="subTitle" idx="2"/>
          </p:nvPr>
        </p:nvSpPr>
        <p:spPr>
          <a:xfrm>
            <a:off x="838200" y="3602038"/>
            <a:ext cx="3327300" cy="103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2600"/>
              <a:buNone/>
            </a:pPr>
            <a:endParaRPr/>
          </a:p>
        </p:txBody>
      </p:sp>
      <p:sp>
        <p:nvSpPr>
          <p:cNvPr id="157" name="Google Shape;157;p1"/>
          <p:cNvSpPr txBox="1">
            <a:spLocks noGrp="1"/>
          </p:cNvSpPr>
          <p:nvPr>
            <p:ph type="body" idx="3"/>
          </p:nvPr>
        </p:nvSpPr>
        <p:spPr>
          <a:xfrm>
            <a:off x="838200" y="2320925"/>
            <a:ext cx="3911700" cy="47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500"/>
              <a:buNone/>
            </a:pPr>
            <a:endParaRPr/>
          </a:p>
        </p:txBody>
      </p:sp>
      <p:pic>
        <p:nvPicPr>
          <p:cNvPr id="158" name="Google Shape;158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9982168" y="497627"/>
            <a:ext cx="1877023" cy="5804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/>
            <a:r>
              <a:rPr lang="es-ES_tradnl" sz="2000" dirty="0"/>
              <a:t>Surge a inicios de los años 70’s durante el movimiento </a:t>
            </a:r>
            <a:r>
              <a:rPr lang="es-ES_tradnl" sz="2000" dirty="0" err="1"/>
              <a:t>wellness</a:t>
            </a:r>
            <a:r>
              <a:rPr lang="es-ES_tradnl" sz="2000" dirty="0"/>
              <a:t>. Comenzó a implementarse como un método de evaluación en los diferentes campus en donde este tema era relevante. A pasado por varios nombres, hoy en día es conocido como el </a:t>
            </a:r>
            <a:r>
              <a:rPr lang="es-ES_tradnl" sz="2000" dirty="0" err="1"/>
              <a:t>TestWell</a:t>
            </a:r>
            <a:r>
              <a:rPr lang="es-ES_tradnl" sz="2000" dirty="0"/>
              <a:t>.</a:t>
            </a:r>
          </a:p>
        </p:txBody>
      </p:sp>
      <p:sp>
        <p:nvSpPr>
          <p:cNvPr id="304" name="Google Shape;304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ES" dirty="0"/>
              <a:t>¿Qué es? 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/>
            <a:r>
              <a:rPr lang="es-ES_tradnl" sz="2000" dirty="0"/>
              <a:t>Es un examen escrito, consiste en 10 secciones de 5 preguntas, la cual se encarga de “evaluar” a la persona en cada una de ellas.</a:t>
            </a:r>
          </a:p>
        </p:txBody>
      </p:sp>
      <p:sp>
        <p:nvSpPr>
          <p:cNvPr id="304" name="Google Shape;304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ES" dirty="0"/>
              <a:t>¿En que consiste?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101260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/>
            <a:r>
              <a:rPr lang="es-ES_tradnl" sz="2000" dirty="0"/>
              <a:t>Se contaran con 6 secciones (Los que mas hacen sentido con la institución), cada sección contara con 3 preguntas. </a:t>
            </a:r>
          </a:p>
          <a:p>
            <a:pPr marL="0" lvl="0" indent="0"/>
            <a:endParaRPr lang="es-ES_tradnl" sz="2000" dirty="0"/>
          </a:p>
          <a:p>
            <a:pPr marL="0" lvl="0" indent="0"/>
            <a:r>
              <a:rPr lang="es-ES_tradnl" sz="2000" dirty="0"/>
              <a:t>La evaluación COMPLETA tendrá un total de 18 preguntas, pero también será posible realizar una evaluación especifica. </a:t>
            </a:r>
          </a:p>
        </p:txBody>
      </p:sp>
      <p:sp>
        <p:nvSpPr>
          <p:cNvPr id="304" name="Google Shape;304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ES" dirty="0"/>
              <a:t>¿Cómo lo traducimos a una </a:t>
            </a:r>
            <a:r>
              <a:rPr lang="es-ES" dirty="0" err="1"/>
              <a:t>skill</a:t>
            </a:r>
            <a:r>
              <a:rPr lang="es-ES" dirty="0"/>
              <a:t>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3257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/>
            <a:r>
              <a:rPr lang="es-ES_tradnl" sz="2000" dirty="0"/>
              <a:t>El usuario además de recibir su “Evaluación” podrá identificar diferentes áreas de oportunidad, así como algunos ”Datos curiosos” que buscaran crear consciencia en el individuo. </a:t>
            </a:r>
          </a:p>
          <a:p>
            <a:pPr marL="0" lvl="0" indent="0"/>
            <a:endParaRPr lang="es-ES_tradnl" sz="2000" dirty="0"/>
          </a:p>
          <a:p>
            <a:pPr marL="0" lvl="0" indent="0"/>
            <a:endParaRPr lang="es-ES_tradnl" sz="2000" dirty="0"/>
          </a:p>
        </p:txBody>
      </p:sp>
      <p:sp>
        <p:nvSpPr>
          <p:cNvPr id="304" name="Google Shape;304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ES" dirty="0"/>
              <a:t>¿Qué recibe el usuario?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3388926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16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/>
            <a:r>
              <a:rPr lang="es-ES_tradnl" sz="2000" dirty="0"/>
              <a:t>Se generaran </a:t>
            </a:r>
            <a:r>
              <a:rPr lang="es-ES_tradnl" sz="2000" dirty="0" err="1"/>
              <a:t>KPI’s</a:t>
            </a:r>
            <a:r>
              <a:rPr lang="es-ES_tradnl" sz="2000" dirty="0"/>
              <a:t> enfocados a ser consumidos por la gente de </a:t>
            </a:r>
            <a:r>
              <a:rPr lang="es-ES_tradnl" sz="2000" dirty="0" err="1"/>
              <a:t>LiFE</a:t>
            </a:r>
            <a:r>
              <a:rPr lang="es-ES_tradnl" sz="2000" dirty="0"/>
              <a:t> o quien sea responsable de las diferentes áreas de Salud y Bienestar. </a:t>
            </a:r>
          </a:p>
          <a:p>
            <a:pPr marL="0" lvl="0" indent="0"/>
            <a:endParaRPr lang="es-ES_tradnl" sz="2000" dirty="0"/>
          </a:p>
          <a:p>
            <a:pPr marL="0" lvl="0" indent="0"/>
            <a:r>
              <a:rPr lang="es-ES_tradnl" sz="2000" dirty="0"/>
              <a:t>Los reportes serán generados de una manera no personalizada para evitar problemas legales</a:t>
            </a:r>
          </a:p>
          <a:p>
            <a:pPr marL="0" lvl="0" indent="0"/>
            <a:endParaRPr lang="es-ES_tradnl" sz="2000" dirty="0"/>
          </a:p>
          <a:p>
            <a:pPr marL="0" lvl="0" indent="0"/>
            <a:endParaRPr lang="es-ES_tradnl" sz="2000" dirty="0"/>
          </a:p>
        </p:txBody>
      </p:sp>
      <p:sp>
        <p:nvSpPr>
          <p:cNvPr id="304" name="Google Shape;304;p16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ES" dirty="0"/>
              <a:t>¿Cómo se explotaran los datos?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336879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"/>
          <p:cNvSpPr txBox="1">
            <a:spLocks noGrp="1"/>
          </p:cNvSpPr>
          <p:nvPr>
            <p:ph type="body" idx="2"/>
          </p:nvPr>
        </p:nvSpPr>
        <p:spPr>
          <a:xfrm>
            <a:off x="4232275" y="6135688"/>
            <a:ext cx="71214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es-ES" dirty="0"/>
              <a:t>Inputs – Outputs</a:t>
            </a:r>
          </a:p>
        </p:txBody>
      </p:sp>
      <p:sp>
        <p:nvSpPr>
          <p:cNvPr id="17" name="Google Shape;187;p4">
            <a:extLst>
              <a:ext uri="{FF2B5EF4-FFF2-40B4-BE49-F238E27FC236}">
                <a16:creationId xmlns:a16="http://schemas.microsoft.com/office/drawing/2014/main" id="{91D40662-158E-2349-A671-A3EECC59013A}"/>
              </a:ext>
            </a:extLst>
          </p:cNvPr>
          <p:cNvSpPr txBox="1">
            <a:spLocks/>
          </p:cNvSpPr>
          <p:nvPr/>
        </p:nvSpPr>
        <p:spPr>
          <a:xfrm>
            <a:off x="291591" y="1660767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2000" dirty="0"/>
              <a:t>Input</a:t>
            </a:r>
            <a:endParaRPr lang="es-ES_tradnl" sz="2000" dirty="0"/>
          </a:p>
        </p:txBody>
      </p:sp>
      <p:sp>
        <p:nvSpPr>
          <p:cNvPr id="18" name="Google Shape;188;p4">
            <a:extLst>
              <a:ext uri="{FF2B5EF4-FFF2-40B4-BE49-F238E27FC236}">
                <a16:creationId xmlns:a16="http://schemas.microsoft.com/office/drawing/2014/main" id="{E893AD3C-9EC1-554A-B4C7-20694E168646}"/>
              </a:ext>
            </a:extLst>
          </p:cNvPr>
          <p:cNvSpPr txBox="1">
            <a:spLocks/>
          </p:cNvSpPr>
          <p:nvPr/>
        </p:nvSpPr>
        <p:spPr>
          <a:xfrm>
            <a:off x="594462" y="1946449"/>
            <a:ext cx="2777751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71450" indent="-171450"/>
            <a:r>
              <a:rPr lang="es-ES" sz="2000" dirty="0"/>
              <a:t>Edad</a:t>
            </a:r>
          </a:p>
          <a:p>
            <a:pPr marL="171450" indent="-171450"/>
            <a:r>
              <a:rPr lang="es-ES" sz="2000" dirty="0"/>
              <a:t>Respuestas (18)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5FDC0C3-A064-BD49-A747-E213C48619C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3737314" y="616530"/>
            <a:ext cx="798795" cy="79879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5644E81-F1A4-434B-930C-62F4BFEFE0D0}"/>
              </a:ext>
            </a:extLst>
          </p:cNvPr>
          <p:cNvCxnSpPr/>
          <p:nvPr/>
        </p:nvCxnSpPr>
        <p:spPr>
          <a:xfrm>
            <a:off x="1688999" y="1015927"/>
            <a:ext cx="828000" cy="0"/>
          </a:xfrm>
          <a:prstGeom prst="straightConnector1">
            <a:avLst/>
          </a:prstGeom>
          <a:ln w="825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32C5CD03-BD90-3C4E-8199-AB2D79E88E2E}"/>
              </a:ext>
            </a:extLst>
          </p:cNvPr>
          <p:cNvCxnSpPr/>
          <p:nvPr/>
        </p:nvCxnSpPr>
        <p:spPr>
          <a:xfrm>
            <a:off x="5809705" y="985041"/>
            <a:ext cx="828000" cy="0"/>
          </a:xfrm>
          <a:prstGeom prst="straightConnector1">
            <a:avLst/>
          </a:prstGeom>
          <a:ln w="825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Google Shape;187;p4">
            <a:extLst>
              <a:ext uri="{FF2B5EF4-FFF2-40B4-BE49-F238E27FC236}">
                <a16:creationId xmlns:a16="http://schemas.microsoft.com/office/drawing/2014/main" id="{41A2A2AC-E755-1B49-BB8D-0EA7FAB3E30A}"/>
              </a:ext>
            </a:extLst>
          </p:cNvPr>
          <p:cNvSpPr txBox="1">
            <a:spLocks/>
          </p:cNvSpPr>
          <p:nvPr/>
        </p:nvSpPr>
        <p:spPr>
          <a:xfrm>
            <a:off x="4356426" y="1660767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2000" dirty="0" err="1"/>
              <a:t>Otput</a:t>
            </a:r>
            <a:r>
              <a:rPr lang="es-ES" sz="2000" dirty="0"/>
              <a:t> (User)</a:t>
            </a:r>
            <a:endParaRPr lang="es-ES_tradnl" sz="2000" dirty="0"/>
          </a:p>
        </p:txBody>
      </p:sp>
      <p:sp>
        <p:nvSpPr>
          <p:cNvPr id="31" name="Google Shape;188;p4">
            <a:extLst>
              <a:ext uri="{FF2B5EF4-FFF2-40B4-BE49-F238E27FC236}">
                <a16:creationId xmlns:a16="http://schemas.microsoft.com/office/drawing/2014/main" id="{DA49E555-791A-9A45-AE34-DEBB8F75E327}"/>
              </a:ext>
            </a:extLst>
          </p:cNvPr>
          <p:cNvSpPr txBox="1">
            <a:spLocks/>
          </p:cNvSpPr>
          <p:nvPr/>
        </p:nvSpPr>
        <p:spPr>
          <a:xfrm>
            <a:off x="4929120" y="1856508"/>
            <a:ext cx="2777751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71450" indent="-171450"/>
            <a:r>
              <a:rPr lang="es-ES" sz="2000" dirty="0"/>
              <a:t>Resultado</a:t>
            </a:r>
          </a:p>
          <a:p>
            <a:pPr marL="171450" indent="-171450"/>
            <a:r>
              <a:rPr lang="es-ES" sz="2000" dirty="0" err="1"/>
              <a:t>Random</a:t>
            </a:r>
            <a:r>
              <a:rPr lang="es-ES" sz="2000" dirty="0"/>
              <a:t> </a:t>
            </a:r>
            <a:r>
              <a:rPr lang="es-ES" sz="2000" dirty="0" err="1"/>
              <a:t>Facts</a:t>
            </a:r>
            <a:endParaRPr lang="es-ES" sz="2000" dirty="0"/>
          </a:p>
          <a:p>
            <a:pPr marL="171450" indent="-171450"/>
            <a:r>
              <a:rPr lang="es-ES" sz="2000" dirty="0"/>
              <a:t>Recomendaciones oferta actual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6098E9A2-69CC-624C-B4C9-A0D5AED1E97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676888" y="689148"/>
            <a:ext cx="726177" cy="726177"/>
          </a:xfrm>
          <a:prstGeom prst="rect">
            <a:avLst/>
          </a:prstGeom>
        </p:spPr>
      </p:pic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1A9A4B85-2471-3F4E-9C05-66D9A74DE39A}"/>
              </a:ext>
            </a:extLst>
          </p:cNvPr>
          <p:cNvCxnSpPr/>
          <p:nvPr/>
        </p:nvCxnSpPr>
        <p:spPr>
          <a:xfrm>
            <a:off x="9604714" y="990464"/>
            <a:ext cx="828000" cy="0"/>
          </a:xfrm>
          <a:prstGeom prst="straightConnector1">
            <a:avLst/>
          </a:prstGeom>
          <a:ln w="82550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Google Shape;187;p4">
            <a:extLst>
              <a:ext uri="{FF2B5EF4-FFF2-40B4-BE49-F238E27FC236}">
                <a16:creationId xmlns:a16="http://schemas.microsoft.com/office/drawing/2014/main" id="{A2F1F28C-48D8-8244-A8F4-2468A27747CD}"/>
              </a:ext>
            </a:extLst>
          </p:cNvPr>
          <p:cNvSpPr txBox="1">
            <a:spLocks/>
          </p:cNvSpPr>
          <p:nvPr/>
        </p:nvSpPr>
        <p:spPr>
          <a:xfrm>
            <a:off x="8396314" y="1660767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s-ES" sz="2000" dirty="0"/>
              <a:t>Output (</a:t>
            </a:r>
            <a:r>
              <a:rPr lang="es-ES" sz="2000" dirty="0" err="1"/>
              <a:t>KPI’s</a:t>
            </a:r>
            <a:r>
              <a:rPr lang="es-ES" sz="2000" dirty="0"/>
              <a:t>)</a:t>
            </a:r>
          </a:p>
        </p:txBody>
      </p:sp>
      <p:sp>
        <p:nvSpPr>
          <p:cNvPr id="34" name="Google Shape;188;p4">
            <a:extLst>
              <a:ext uri="{FF2B5EF4-FFF2-40B4-BE49-F238E27FC236}">
                <a16:creationId xmlns:a16="http://schemas.microsoft.com/office/drawing/2014/main" id="{752F7627-0C8C-EE48-A716-80ADF2CB8883}"/>
              </a:ext>
            </a:extLst>
          </p:cNvPr>
          <p:cNvSpPr txBox="1">
            <a:spLocks/>
          </p:cNvSpPr>
          <p:nvPr/>
        </p:nvSpPr>
        <p:spPr>
          <a:xfrm>
            <a:off x="8638513" y="1721598"/>
            <a:ext cx="3533503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171450" indent="-171450"/>
            <a:r>
              <a:rPr lang="es-ES" dirty="0"/>
              <a:t>Cantidad de usuarios por edad</a:t>
            </a:r>
          </a:p>
          <a:p>
            <a:pPr marL="171450" indent="-171450"/>
            <a:r>
              <a:rPr lang="es-ES" dirty="0"/>
              <a:t>Dimensión mas afectada (General)</a:t>
            </a:r>
          </a:p>
          <a:p>
            <a:pPr marL="171450" indent="-171450"/>
            <a:r>
              <a:rPr lang="es-ES" dirty="0"/>
              <a:t>Dimensión mas afectada (Edad) </a:t>
            </a:r>
          </a:p>
          <a:p>
            <a:pPr marL="171450" indent="-171450"/>
            <a:r>
              <a:rPr lang="es-ES" dirty="0"/>
              <a:t>Promedio de </a:t>
            </a:r>
            <a:r>
              <a:rPr lang="es-ES" dirty="0" err="1"/>
              <a:t>Wellness</a:t>
            </a:r>
            <a:r>
              <a:rPr lang="es-ES" dirty="0"/>
              <a:t> General (General) </a:t>
            </a:r>
          </a:p>
          <a:p>
            <a:pPr marL="171450" indent="-171450"/>
            <a:r>
              <a:rPr lang="es-ES" dirty="0"/>
              <a:t>Promedio de </a:t>
            </a:r>
            <a:r>
              <a:rPr lang="es-ES" dirty="0" err="1"/>
              <a:t>Wellness</a:t>
            </a:r>
            <a:r>
              <a:rPr lang="es-ES" dirty="0"/>
              <a:t> General (Edad) </a:t>
            </a:r>
          </a:p>
          <a:p>
            <a:pPr marL="171450" indent="-171450"/>
            <a:r>
              <a:rPr lang="es-ES" dirty="0"/>
              <a:t>Pregunta con mayor puntaje promedio (General)</a:t>
            </a:r>
          </a:p>
          <a:p>
            <a:pPr marL="171450" indent="-171450"/>
            <a:r>
              <a:rPr lang="es-ES" dirty="0"/>
              <a:t>Pregunta con menor puntaje promedio (General) </a:t>
            </a:r>
          </a:p>
          <a:p>
            <a:pPr marL="171450" indent="-171450"/>
            <a:r>
              <a:rPr lang="es-ES" dirty="0"/>
              <a:t>Pregunta con mayor puntaje promedio</a:t>
            </a:r>
          </a:p>
          <a:p>
            <a:pPr marL="171450" indent="-171450"/>
            <a:r>
              <a:rPr lang="es-ES" dirty="0"/>
              <a:t>Pregunta con menor puntaje promedio</a:t>
            </a:r>
          </a:p>
        </p:txBody>
      </p:sp>
    </p:spTree>
    <p:extLst>
      <p:ext uri="{BB962C8B-B14F-4D97-AF65-F5344CB8AC3E}">
        <p14:creationId xmlns:p14="http://schemas.microsoft.com/office/powerpoint/2010/main" val="40435343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"/>
          <p:cNvSpPr txBox="1">
            <a:spLocks noGrp="1"/>
          </p:cNvSpPr>
          <p:nvPr>
            <p:ph type="body" idx="2"/>
          </p:nvPr>
        </p:nvSpPr>
        <p:spPr>
          <a:xfrm>
            <a:off x="4232275" y="6135688"/>
            <a:ext cx="7121400" cy="58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</a:pPr>
            <a:r>
              <a:rPr lang="es-ES" sz="3600" dirty="0"/>
              <a:t>Dificultad técnica</a:t>
            </a:r>
            <a:endParaRPr sz="3600" dirty="0"/>
          </a:p>
        </p:txBody>
      </p:sp>
      <p:sp>
        <p:nvSpPr>
          <p:cNvPr id="187" name="Google Shape;187;p4"/>
          <p:cNvSpPr txBox="1">
            <a:spLocks noGrp="1"/>
          </p:cNvSpPr>
          <p:nvPr>
            <p:ph type="ctrTitle" idx="5"/>
          </p:nvPr>
        </p:nvSpPr>
        <p:spPr>
          <a:xfrm>
            <a:off x="490421" y="1660849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dirty="0"/>
              <a:t>Skill </a:t>
            </a:r>
            <a:r>
              <a:rPr lang="es-ES_tradnl" dirty="0"/>
              <a:t>Informativa</a:t>
            </a:r>
          </a:p>
        </p:txBody>
      </p:sp>
      <p:sp>
        <p:nvSpPr>
          <p:cNvPr id="188" name="Google Shape;188;p4"/>
          <p:cNvSpPr txBox="1">
            <a:spLocks noGrp="1"/>
          </p:cNvSpPr>
          <p:nvPr>
            <p:ph type="subTitle" idx="6"/>
          </p:nvPr>
        </p:nvSpPr>
        <p:spPr>
          <a:xfrm>
            <a:off x="694817" y="1946531"/>
            <a:ext cx="2777751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s-ES" dirty="0"/>
              <a:t>Este tipo de </a:t>
            </a:r>
            <a:r>
              <a:rPr lang="es-ES" dirty="0" err="1"/>
              <a:t>skill</a:t>
            </a:r>
            <a:r>
              <a:rPr lang="es-ES" dirty="0"/>
              <a:t> solo se encarga de “leer” la información introducida en el código. </a:t>
            </a:r>
          </a:p>
          <a:p>
            <a:pPr marL="0" lvl="0" indent="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s-ES" b="1" dirty="0"/>
              <a:t>Ejemplos: </a:t>
            </a:r>
          </a:p>
          <a:p>
            <a:pPr marL="171450" indent="-171450"/>
            <a:r>
              <a:rPr lang="es-ES" dirty="0" err="1"/>
              <a:t>Mindfulness</a:t>
            </a:r>
            <a:endParaRPr lang="es-ES" dirty="0"/>
          </a:p>
          <a:p>
            <a:pPr marL="171450" indent="-171450"/>
            <a:r>
              <a:rPr lang="es-ES" dirty="0"/>
              <a:t>Yoga</a:t>
            </a:r>
          </a:p>
          <a:p>
            <a:pPr marL="171450" indent="-171450"/>
            <a:r>
              <a:rPr lang="es-ES" dirty="0" err="1"/>
              <a:t>Pomodoro</a:t>
            </a:r>
            <a:endParaRPr lang="es-E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BE8F944-E502-C94F-A1CF-E53AB823BA0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594051" y="531727"/>
            <a:ext cx="979281" cy="979281"/>
          </a:xfrm>
          <a:prstGeom prst="rect">
            <a:avLst/>
          </a:prstGeom>
        </p:spPr>
      </p:pic>
      <p:sp>
        <p:nvSpPr>
          <p:cNvPr id="17" name="Google Shape;187;p4">
            <a:extLst>
              <a:ext uri="{FF2B5EF4-FFF2-40B4-BE49-F238E27FC236}">
                <a16:creationId xmlns:a16="http://schemas.microsoft.com/office/drawing/2014/main" id="{91D40662-158E-2349-A671-A3EECC59013A}"/>
              </a:ext>
            </a:extLst>
          </p:cNvPr>
          <p:cNvSpPr txBox="1">
            <a:spLocks/>
          </p:cNvSpPr>
          <p:nvPr/>
        </p:nvSpPr>
        <p:spPr>
          <a:xfrm>
            <a:off x="3169697" y="1660767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Skill </a:t>
            </a:r>
            <a:r>
              <a:rPr lang="es-ES_tradnl" dirty="0"/>
              <a:t>Bases de datos </a:t>
            </a:r>
          </a:p>
        </p:txBody>
      </p:sp>
      <p:sp>
        <p:nvSpPr>
          <p:cNvPr id="18" name="Google Shape;188;p4">
            <a:extLst>
              <a:ext uri="{FF2B5EF4-FFF2-40B4-BE49-F238E27FC236}">
                <a16:creationId xmlns:a16="http://schemas.microsoft.com/office/drawing/2014/main" id="{E893AD3C-9EC1-554A-B4C7-20694E168646}"/>
              </a:ext>
            </a:extLst>
          </p:cNvPr>
          <p:cNvSpPr txBox="1">
            <a:spLocks/>
          </p:cNvSpPr>
          <p:nvPr/>
        </p:nvSpPr>
        <p:spPr>
          <a:xfrm>
            <a:off x="3472568" y="1946449"/>
            <a:ext cx="2777751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Font typeface="Arial"/>
              <a:buNone/>
            </a:pPr>
            <a:r>
              <a:rPr lang="es-ES" dirty="0" err="1"/>
              <a:t>Skills</a:t>
            </a:r>
            <a:r>
              <a:rPr lang="es-ES" dirty="0"/>
              <a:t> que se conectan a una fuente externa y cuyas respuestas son dependientes de las fuentes</a:t>
            </a:r>
          </a:p>
          <a:p>
            <a:pPr marL="0" indent="0">
              <a:buFont typeface="Arial"/>
              <a:buNone/>
            </a:pPr>
            <a:r>
              <a:rPr lang="es-ES" b="1" dirty="0"/>
              <a:t>Ejemplos: </a:t>
            </a:r>
          </a:p>
          <a:p>
            <a:pPr marL="171450" indent="-171450"/>
            <a:r>
              <a:rPr lang="es-ES" dirty="0"/>
              <a:t>Finanzas</a:t>
            </a:r>
          </a:p>
          <a:p>
            <a:pPr marL="171450" indent="-171450"/>
            <a:r>
              <a:rPr lang="es-ES" dirty="0"/>
              <a:t>Laboratorios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80F14F4-A555-064D-AF83-BFF23DF3FA2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450066" y="679336"/>
            <a:ext cx="684062" cy="684062"/>
          </a:xfrm>
          <a:prstGeom prst="rect">
            <a:avLst/>
          </a:prstGeom>
        </p:spPr>
      </p:pic>
      <p:sp>
        <p:nvSpPr>
          <p:cNvPr id="21" name="Google Shape;187;p4">
            <a:extLst>
              <a:ext uri="{FF2B5EF4-FFF2-40B4-BE49-F238E27FC236}">
                <a16:creationId xmlns:a16="http://schemas.microsoft.com/office/drawing/2014/main" id="{DFD21650-4135-A94A-8F08-711312F69665}"/>
              </a:ext>
            </a:extLst>
          </p:cNvPr>
          <p:cNvSpPr txBox="1">
            <a:spLocks/>
          </p:cNvSpPr>
          <p:nvPr/>
        </p:nvSpPr>
        <p:spPr>
          <a:xfrm>
            <a:off x="5987666" y="1660685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Skill </a:t>
            </a:r>
            <a:r>
              <a:rPr lang="es-ES_tradnl" dirty="0"/>
              <a:t>con múltiples caminos</a:t>
            </a:r>
          </a:p>
        </p:txBody>
      </p:sp>
      <p:sp>
        <p:nvSpPr>
          <p:cNvPr id="22" name="Google Shape;188;p4">
            <a:extLst>
              <a:ext uri="{FF2B5EF4-FFF2-40B4-BE49-F238E27FC236}">
                <a16:creationId xmlns:a16="http://schemas.microsoft.com/office/drawing/2014/main" id="{F29A7E2E-353B-2541-8279-6872256C8AEF}"/>
              </a:ext>
            </a:extLst>
          </p:cNvPr>
          <p:cNvSpPr txBox="1">
            <a:spLocks/>
          </p:cNvSpPr>
          <p:nvPr/>
        </p:nvSpPr>
        <p:spPr>
          <a:xfrm>
            <a:off x="6192062" y="1946367"/>
            <a:ext cx="2777751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Font typeface="Arial"/>
              <a:buNone/>
            </a:pPr>
            <a:r>
              <a:rPr lang="es-ES" dirty="0" err="1"/>
              <a:t>Skills</a:t>
            </a:r>
            <a:r>
              <a:rPr lang="es-ES" dirty="0"/>
              <a:t> que usan variables, analizan los inputs del usuario y toman decisiones en la información mostrada. “Inteligentes” (Entre comillas). Además estos inputs son almacenados para su explotación</a:t>
            </a:r>
          </a:p>
          <a:p>
            <a:pPr marL="0" indent="0">
              <a:buFont typeface="Arial"/>
              <a:buNone/>
            </a:pPr>
            <a:r>
              <a:rPr lang="es-ES" b="1" dirty="0"/>
              <a:t>Ejemplos: </a:t>
            </a:r>
          </a:p>
          <a:p>
            <a:pPr marL="171450" indent="-171450"/>
            <a:r>
              <a:rPr lang="es-ES" dirty="0" err="1"/>
              <a:t>TestWell</a:t>
            </a:r>
            <a:endParaRPr lang="es-E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AB751D7-74EC-794A-A734-47F6BA6C591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127726" y="582031"/>
            <a:ext cx="878674" cy="87867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EC0738C-6F88-2E4D-BF03-0B09ADACBDA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513331" y="730353"/>
            <a:ext cx="409907" cy="40990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4776C64-246D-B54A-9DB4-159CF251AC7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008691" y="627156"/>
            <a:ext cx="565341" cy="5653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747BB69-0DCD-C246-AE09-D0D27C2D6913}"/>
              </a:ext>
            </a:extLst>
          </p:cNvPr>
          <p:cNvPicPr>
            <a:picLocks noChangeAspect="1"/>
          </p:cNvPicPr>
          <p:nvPr/>
        </p:nvPicPr>
        <p:blipFill>
          <a:blip r:embed="rId7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813023" y="593343"/>
            <a:ext cx="657582" cy="632965"/>
          </a:xfrm>
          <a:prstGeom prst="rect">
            <a:avLst/>
          </a:prstGeom>
        </p:spPr>
      </p:pic>
      <p:sp>
        <p:nvSpPr>
          <p:cNvPr id="28" name="Google Shape;187;p4">
            <a:extLst>
              <a:ext uri="{FF2B5EF4-FFF2-40B4-BE49-F238E27FC236}">
                <a16:creationId xmlns:a16="http://schemas.microsoft.com/office/drawing/2014/main" id="{DD332C40-6979-784B-B3E1-3938EF5FFBD0}"/>
              </a:ext>
            </a:extLst>
          </p:cNvPr>
          <p:cNvSpPr txBox="1">
            <a:spLocks/>
          </p:cNvSpPr>
          <p:nvPr/>
        </p:nvSpPr>
        <p:spPr>
          <a:xfrm>
            <a:off x="8846433" y="1770298"/>
            <a:ext cx="3244800" cy="28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200"/>
              <a:buFont typeface="Montserrat"/>
              <a:buNone/>
              <a:defRPr sz="12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7BBE"/>
              </a:buClr>
              <a:buSzPts val="1400"/>
              <a:buFont typeface="Montserrat"/>
              <a:buNone/>
              <a:defRPr sz="1800" b="1" i="0" u="none" strike="noStrike" cap="none">
                <a:solidFill>
                  <a:srgbClr val="387BBE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dirty="0"/>
              <a:t>Skill </a:t>
            </a:r>
            <a:r>
              <a:rPr lang="es-ES_tradnl" dirty="0"/>
              <a:t>comparativas, inputs de usuarios con inputs históricos (BD)</a:t>
            </a:r>
          </a:p>
        </p:txBody>
      </p:sp>
      <p:sp>
        <p:nvSpPr>
          <p:cNvPr id="29" name="Google Shape;188;p4">
            <a:extLst>
              <a:ext uri="{FF2B5EF4-FFF2-40B4-BE49-F238E27FC236}">
                <a16:creationId xmlns:a16="http://schemas.microsoft.com/office/drawing/2014/main" id="{4F88D390-9FC2-A444-B2D6-189D30D630C2}"/>
              </a:ext>
            </a:extLst>
          </p:cNvPr>
          <p:cNvSpPr txBox="1">
            <a:spLocks/>
          </p:cNvSpPr>
          <p:nvPr/>
        </p:nvSpPr>
        <p:spPr>
          <a:xfrm>
            <a:off x="9050829" y="1943436"/>
            <a:ext cx="2777751" cy="343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Open Sans"/>
              <a:buNone/>
              <a:defRPr sz="20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None/>
              <a:defRPr sz="18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Open Sans"/>
              <a:buNone/>
              <a:defRPr sz="1600" b="0" i="0" u="none" strike="noStrike" cap="none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indent="0">
              <a:buFont typeface="Arial"/>
              <a:buNone/>
            </a:pPr>
            <a:r>
              <a:rPr lang="es-ES" dirty="0" err="1"/>
              <a:t>Skills</a:t>
            </a:r>
            <a:r>
              <a:rPr lang="es-ES" dirty="0"/>
              <a:t> que comparan la información de cada interacción con las interacciones anteriores. Se requiere identificación de usuario, escritura de bases de datos y comparativas. </a:t>
            </a:r>
          </a:p>
          <a:p>
            <a:pPr marL="0" indent="0">
              <a:buFont typeface="Arial"/>
              <a:buNone/>
            </a:pPr>
            <a:r>
              <a:rPr lang="es-ES" b="1" dirty="0"/>
              <a:t>Ejemplos: </a:t>
            </a:r>
          </a:p>
          <a:p>
            <a:pPr marL="171450" indent="-171450"/>
            <a:r>
              <a:rPr lang="es-ES" dirty="0" err="1"/>
              <a:t>Voice</a:t>
            </a:r>
            <a:r>
              <a:rPr lang="es-ES" dirty="0"/>
              <a:t> </a:t>
            </a:r>
            <a:r>
              <a:rPr lang="es-ES" dirty="0" err="1"/>
              <a:t>Trainer</a:t>
            </a:r>
            <a:r>
              <a:rPr lang="es-E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16872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7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s-ES" sz="2000" dirty="0"/>
              <a:t>Ir al Excel….</a:t>
            </a:r>
            <a:endParaRPr sz="2000" dirty="0"/>
          </a:p>
        </p:txBody>
      </p:sp>
      <p:sp>
        <p:nvSpPr>
          <p:cNvPr id="311" name="Google Shape;311;p17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</a:pPr>
            <a:r>
              <a:rPr lang="es-ES" dirty="0"/>
              <a:t>¿Y la interacción, tiene lógica?</a:t>
            </a:r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TECNOW">
      <a:dk1>
        <a:srgbClr val="000000"/>
      </a:dk1>
      <a:lt1>
        <a:srgbClr val="FFFFFF"/>
      </a:lt1>
      <a:dk2>
        <a:srgbClr val="616D79"/>
      </a:dk2>
      <a:lt2>
        <a:srgbClr val="EBECED"/>
      </a:lt2>
      <a:accent1>
        <a:srgbClr val="004F8D"/>
      </a:accent1>
      <a:accent2>
        <a:srgbClr val="387BBE"/>
      </a:accent2>
      <a:accent3>
        <a:srgbClr val="70AAF0"/>
      </a:accent3>
      <a:accent4>
        <a:srgbClr val="3EC7A2"/>
      </a:accent4>
      <a:accent5>
        <a:srgbClr val="039375"/>
      </a:accent5>
      <a:accent6>
        <a:srgbClr val="FF7474"/>
      </a:accent6>
      <a:hlink>
        <a:srgbClr val="1D68C3"/>
      </a:hlink>
      <a:folHlink>
        <a:srgbClr val="C3454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3917</TotalTime>
  <Words>454</Words>
  <Application>Microsoft Macintosh PowerPoint</Application>
  <PresentationFormat>Widescreen</PresentationFormat>
  <Paragraphs>62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Open Sans</vt:lpstr>
      <vt:lpstr>Montserrat</vt:lpstr>
      <vt:lpstr>Montserrat Medium</vt:lpstr>
      <vt:lpstr>Calibri</vt:lpstr>
      <vt:lpstr>Office Theme</vt:lpstr>
      <vt:lpstr>Alexa skill:  TestWell</vt:lpstr>
      <vt:lpstr>¿Qué es? </vt:lpstr>
      <vt:lpstr>¿En que consiste?</vt:lpstr>
      <vt:lpstr>¿Cómo lo traducimos a una skill?</vt:lpstr>
      <vt:lpstr>¿Qué recibe el usuario?</vt:lpstr>
      <vt:lpstr>¿Cómo se explotaran los datos? </vt:lpstr>
      <vt:lpstr>PowerPoint Presentation</vt:lpstr>
      <vt:lpstr>Skill Informativa</vt:lpstr>
      <vt:lpstr>¿Y la interacción, tiene lógica?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Arturo Daniel Ayala García</cp:lastModifiedBy>
  <cp:revision>15</cp:revision>
  <dcterms:modified xsi:type="dcterms:W3CDTF">2020-02-24T16:49:33Z</dcterms:modified>
</cp:coreProperties>
</file>